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2" r:id="rId14"/>
    <p:sldId id="278" r:id="rId15"/>
    <p:sldId id="270" r:id="rId16"/>
    <p:sldId id="271" r:id="rId17"/>
    <p:sldId id="273" r:id="rId18"/>
    <p:sldId id="279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나눔스퀘어_ac" panose="020B0600000101010101" pitchFamily="50" charset="-127"/>
      <p:regular r:id="rId25"/>
    </p:embeddedFont>
    <p:embeddedFont>
      <p:font typeface="아리따-돋움(TTF)-Bold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DX방탄고딕" panose="02020600000000000000" pitchFamily="18" charset="-127"/>
      <p:regular r:id="rId29"/>
    </p:embeddedFont>
    <p:embeddedFont>
      <p:font typeface="열정그자체" panose="020B0600000101010101" pitchFamily="50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9F9C"/>
    <a:srgbClr val="8BA9E5"/>
    <a:srgbClr val="7699E0"/>
    <a:srgbClr val="7DA58D"/>
    <a:srgbClr val="ABCB77"/>
    <a:srgbClr val="8FBA4A"/>
    <a:srgbClr val="829FBD"/>
    <a:srgbClr val="9CE8DA"/>
    <a:srgbClr val="78D9DE"/>
    <a:srgbClr val="9D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522" y="1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5B39-2180-4F9C-A0ED-37664F2EC570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8AA23-8119-47F9-B2E6-E2DF5EC49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54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13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496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551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8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580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55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809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523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79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2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31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282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0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595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29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0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9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00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8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25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52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8AA23-8119-47F9-B2E6-E2DF5EC492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92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25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5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18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81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2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0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04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40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710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1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4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A2748-1550-45B0-824F-7599C060CA2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6117-865B-4D4A-8DCE-748751FA3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1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chemeClr val="accent5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3887632" y="476520"/>
            <a:ext cx="3389069" cy="5904960"/>
            <a:chOff x="4401467" y="435512"/>
            <a:chExt cx="3389069" cy="5904960"/>
          </a:xfrm>
          <a:scene3d>
            <a:camera prst="isometricOffAxis2Right"/>
            <a:lightRig rig="threePt" dir="t"/>
          </a:scene3d>
        </p:grpSpPr>
        <p:sp>
          <p:nvSpPr>
            <p:cNvPr id="25" name="직사각형 24"/>
            <p:cNvSpPr/>
            <p:nvPr/>
          </p:nvSpPr>
          <p:spPr>
            <a:xfrm>
              <a:off x="4401467" y="666750"/>
              <a:ext cx="3389066" cy="5058032"/>
            </a:xfrm>
            <a:prstGeom prst="rect">
              <a:avLst/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16200000">
              <a:off x="3143523" y="1693459"/>
              <a:ext cx="5904960" cy="3389066"/>
            </a:xfrm>
            <a:prstGeom prst="roundRect">
              <a:avLst>
                <a:gd name="adj" fmla="val 10179"/>
              </a:avLst>
            </a:prstGeom>
            <a:solidFill>
              <a:schemeClr val="tx1">
                <a:alpha val="18000"/>
              </a:schemeClr>
            </a:solidFill>
            <a:ln>
              <a:solidFill>
                <a:schemeClr val="bg1"/>
              </a:solidFill>
            </a:ln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5889860" y="5826487"/>
              <a:ext cx="412280" cy="412280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889860" y="517032"/>
              <a:ext cx="412280" cy="45826"/>
            </a:xfrm>
            <a:prstGeom prst="round2Same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783507" y="510668"/>
              <a:ext cx="58554" cy="5855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839214" y="2429639"/>
            <a:ext cx="3580259" cy="156966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최종 발표</a:t>
            </a:r>
            <a:endParaRPr lang="ko-KR" altLang="en-US" sz="96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34811" y="1301061"/>
            <a:ext cx="3389066" cy="156966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종합설계</a:t>
            </a:r>
            <a:endParaRPr lang="ko-KR" altLang="en-US" sz="96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34811" y="3736956"/>
            <a:ext cx="1345631" cy="52322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서유경</a:t>
            </a:r>
            <a:endParaRPr lang="ko-KR" altLang="en-US" sz="28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34809" y="4070007"/>
            <a:ext cx="1345631" cy="52322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김주하</a:t>
            </a:r>
            <a:endParaRPr lang="ko-KR" altLang="en-US" sz="28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34807" y="4399268"/>
            <a:ext cx="1345631" cy="52322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김하주</a:t>
            </a:r>
            <a:endParaRPr lang="ko-KR" altLang="en-US" sz="28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83432" y="3236774"/>
            <a:ext cx="2425136" cy="830997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비코비코니</a:t>
            </a:r>
            <a:endParaRPr lang="ko-KR" altLang="en-US" sz="48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79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주제 변경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 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3136" y="5980345"/>
            <a:ext cx="262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Survey</a:t>
            </a:r>
            <a:endParaRPr lang="ko-KR" altLang="en-US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2" name="그림 11" descr="EMB00008574426d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73"/>
          <a:stretch/>
        </p:blipFill>
        <p:spPr bwMode="auto">
          <a:xfrm>
            <a:off x="4783136" y="2120157"/>
            <a:ext cx="2625727" cy="38601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393687" y="597644"/>
            <a:ext cx="160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디자인 스프린트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96536" y="746616"/>
            <a:ext cx="1148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accent4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FRIDAY</a:t>
            </a:r>
            <a:endParaRPr lang="en-US" altLang="ko-KR" sz="1100" dirty="0">
              <a:solidFill>
                <a:schemeClr val="accent4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03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주제 변경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 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3521" y="2415643"/>
            <a:ext cx="320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주제 변경 이유</a:t>
            </a:r>
            <a:endParaRPr lang="ko-KR" altLang="en-US" sz="4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521" y="3059668"/>
            <a:ext cx="55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층에 </a:t>
            </a:r>
            <a:r>
              <a:rPr lang="ko-KR" altLang="en-US" dirty="0" smtClean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너무 많은 </a:t>
            </a:r>
            <a:r>
              <a:rPr lang="en-US" altLang="ko-KR" dirty="0" smtClean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Beacon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필요하다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3521" y="3525944"/>
            <a:ext cx="55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Beacon 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기술을 이용한 위치 계산 과정은 일정시간이 필요하나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길안내는 </a:t>
            </a:r>
            <a:r>
              <a:rPr lang="ko-KR" altLang="en-US" dirty="0" smtClean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즉각적으로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위치 신호를 전송할 수 있어야 한다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3521" y="4269219"/>
            <a:ext cx="592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Beacon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만으로는 </a:t>
            </a:r>
            <a:r>
              <a:rPr lang="ko-KR" altLang="en-US" dirty="0" smtClean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오차가 커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다른 부가적인 위치정보가 필요하다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38500" y="2705100"/>
            <a:ext cx="40005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67221" y="2415643"/>
            <a:ext cx="320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결론</a:t>
            </a:r>
            <a:endParaRPr lang="ko-KR" altLang="en-US" sz="4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221" y="3059668"/>
            <a:ext cx="3524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 통신을 이용한</a:t>
            </a:r>
            <a:endParaRPr lang="en-US" altLang="ko-KR" sz="2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 정보 파악 출석체크 앱</a:t>
            </a:r>
            <a:endParaRPr lang="en-US" altLang="ko-KR" sz="2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7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변경 사항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20" y="2473162"/>
            <a:ext cx="2307204" cy="2913857"/>
          </a:xfrm>
          <a:prstGeom prst="rect">
            <a:avLst/>
          </a:prstGeom>
        </p:spPr>
      </p:pic>
      <p:sp>
        <p:nvSpPr>
          <p:cNvPr id="10" name="도넛 9"/>
          <p:cNvSpPr/>
          <p:nvPr/>
        </p:nvSpPr>
        <p:spPr>
          <a:xfrm>
            <a:off x="5927598" y="4232010"/>
            <a:ext cx="856388" cy="841122"/>
          </a:xfrm>
          <a:prstGeom prst="donut">
            <a:avLst>
              <a:gd name="adj" fmla="val 4656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89853" y="2105403"/>
            <a:ext cx="11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Beacon</a:t>
            </a:r>
            <a:endParaRPr lang="ko-KR" altLang="en-US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18" y="2539244"/>
            <a:ext cx="933196" cy="9586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26647" y="3467555"/>
            <a:ext cx="108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Server</a:t>
            </a:r>
            <a:endParaRPr lang="ko-KR" altLang="en-US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3203" y="3795423"/>
            <a:ext cx="1450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사용자로부터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비콘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신호 및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브로드캐스트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메시지를 받아 위치를 추적하고 다른 사용자의 위치와 함께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사용자에게 알려준다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59" y="2606426"/>
            <a:ext cx="223703" cy="2298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25" y="2606426"/>
            <a:ext cx="223703" cy="22980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21" y="4928616"/>
            <a:ext cx="223703" cy="22980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373" y="4938141"/>
            <a:ext cx="223703" cy="22980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4" y="4299613"/>
            <a:ext cx="683278" cy="683278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5426532" y="2795255"/>
            <a:ext cx="738415" cy="1492959"/>
          </a:xfrm>
          <a:prstGeom prst="straightConnector1">
            <a:avLst/>
          </a:prstGeom>
          <a:ln w="31750" cap="flat" cmpd="sng" algn="ctr">
            <a:solidFill>
              <a:schemeClr val="accent1">
                <a:lumMod val="40000"/>
                <a:lumOff val="60000"/>
              </a:schemeClr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21" idx="3"/>
          </p:cNvCxnSpPr>
          <p:nvPr/>
        </p:nvCxnSpPr>
        <p:spPr>
          <a:xfrm flipH="1">
            <a:off x="5480076" y="4771688"/>
            <a:ext cx="495594" cy="281358"/>
          </a:xfrm>
          <a:prstGeom prst="straightConnector1">
            <a:avLst/>
          </a:prstGeom>
          <a:ln w="31750" cap="flat" cmpd="sng" algn="ctr">
            <a:solidFill>
              <a:schemeClr val="accent1">
                <a:lumMod val="40000"/>
                <a:lumOff val="60000"/>
              </a:schemeClr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6" idx="3"/>
          </p:cNvCxnSpPr>
          <p:nvPr/>
        </p:nvCxnSpPr>
        <p:spPr>
          <a:xfrm flipH="1">
            <a:off x="6537986" y="3690639"/>
            <a:ext cx="420380" cy="608974"/>
          </a:xfrm>
          <a:prstGeom prst="straightConnector1">
            <a:avLst/>
          </a:prstGeom>
          <a:ln w="31750" cap="flat" cmpd="sng" algn="ctr">
            <a:solidFill>
              <a:schemeClr val="accent1">
                <a:lumMod val="40000"/>
                <a:lumOff val="60000"/>
              </a:schemeClr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도넛 25"/>
          <p:cNvSpPr/>
          <p:nvPr/>
        </p:nvSpPr>
        <p:spPr>
          <a:xfrm>
            <a:off x="6911136" y="3420272"/>
            <a:ext cx="322504" cy="316755"/>
          </a:xfrm>
          <a:prstGeom prst="donut">
            <a:avLst>
              <a:gd name="adj" fmla="val 4656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 flipV="1">
            <a:off x="6835781" y="3891209"/>
            <a:ext cx="396870" cy="20696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91649" y="4026255"/>
            <a:ext cx="273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Broadcast</a:t>
            </a:r>
            <a:r>
              <a:rPr lang="en-US" altLang="ko-KR" dirty="0" smtClean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b="1" dirty="0" smtClean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Message</a:t>
            </a:r>
            <a:endParaRPr lang="ko-KR" altLang="en-US" b="1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5473028" y="2372841"/>
            <a:ext cx="281558" cy="4997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94827" y="2082957"/>
            <a:ext cx="6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BLE</a:t>
            </a:r>
            <a:endParaRPr lang="ko-KR" altLang="en-US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1" name="직선 화살표 연결선 30"/>
          <p:cNvCxnSpPr>
            <a:stCxn id="22" idx="1"/>
            <a:endCxn id="15" idx="3"/>
          </p:cNvCxnSpPr>
          <p:nvPr/>
        </p:nvCxnSpPr>
        <p:spPr>
          <a:xfrm flipH="1" flipV="1">
            <a:off x="4109814" y="3018579"/>
            <a:ext cx="1908680" cy="1622673"/>
          </a:xfrm>
          <a:prstGeom prst="straightConnector1">
            <a:avLst/>
          </a:prstGeom>
          <a:ln w="28575" cap="flat" cmpd="sng" algn="ctr">
            <a:solidFill>
              <a:srgbClr val="FFC000">
                <a:alpha val="76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04573" y="5050494"/>
            <a:ext cx="11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사용자</a:t>
            </a:r>
            <a:endParaRPr lang="en-US" altLang="ko-KR" dirty="0" smtClean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algn="ctr"/>
            <a:r>
              <a:rPr lang="ko-KR" altLang="en-US" dirty="0" smtClean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스마트폰</a:t>
            </a:r>
            <a:endParaRPr lang="ko-KR" altLang="en-US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3" name="직선 연결선 32"/>
          <p:cNvCxnSpPr>
            <a:stCxn id="18" idx="0"/>
          </p:cNvCxnSpPr>
          <p:nvPr/>
        </p:nvCxnSpPr>
        <p:spPr>
          <a:xfrm flipV="1">
            <a:off x="7244011" y="2443436"/>
            <a:ext cx="145403" cy="1629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14097" y="1714608"/>
            <a:ext cx="121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저전력 무선 통신 기반 블루투스</a:t>
            </a:r>
            <a:endParaRPr lang="en-US" altLang="ko-KR" sz="12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98937" y="2402057"/>
            <a:ext cx="215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블루투스를 통해 근거리에 있는 스마트 기기에 신호를 보내는 무선 통신 장치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04360" y="4303226"/>
            <a:ext cx="229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송신 호스트가 전송한 데이터가 네트워크에 연결된 모든 호스트에 전송되는 방식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6748176" y="4789853"/>
            <a:ext cx="366025" cy="201055"/>
          </a:xfrm>
          <a:prstGeom prst="straightConnector1">
            <a:avLst/>
          </a:prstGeom>
          <a:ln w="31750" cap="flat" cmpd="sng" algn="ctr">
            <a:solidFill>
              <a:schemeClr val="accent1">
                <a:lumMod val="40000"/>
                <a:lumOff val="60000"/>
              </a:schemeClr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366" y="3460180"/>
            <a:ext cx="227055" cy="227055"/>
          </a:xfrm>
          <a:prstGeom prst="rect">
            <a:avLst/>
          </a:prstGeom>
        </p:spPr>
      </p:pic>
      <p:cxnSp>
        <p:nvCxnSpPr>
          <p:cNvPr id="39" name="직선 화살표 연결선 38"/>
          <p:cNvCxnSpPr/>
          <p:nvPr/>
        </p:nvCxnSpPr>
        <p:spPr>
          <a:xfrm flipH="1">
            <a:off x="6492304" y="2804485"/>
            <a:ext cx="683347" cy="1464578"/>
          </a:xfrm>
          <a:prstGeom prst="straightConnector1">
            <a:avLst/>
          </a:prstGeom>
          <a:ln w="31750" cap="flat" cmpd="sng" algn="ctr">
            <a:solidFill>
              <a:schemeClr val="accent1">
                <a:lumMod val="40000"/>
                <a:lumOff val="60000"/>
              </a:schemeClr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32651" y="3394894"/>
            <a:ext cx="143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31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다른 사용자</a:t>
            </a:r>
            <a:endParaRPr lang="ko-KR" altLang="en-US" dirty="0">
              <a:ln w="3175">
                <a:solidFill>
                  <a:schemeClr val="tx1"/>
                </a:solidFill>
              </a:ln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93687" y="597644"/>
            <a:ext cx="160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구조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09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SE 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보고서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6887" y="597644"/>
            <a:ext cx="160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문제 정의서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523" y="2043487"/>
            <a:ext cx="320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연구의 필요성</a:t>
            </a:r>
            <a:endParaRPr lang="ko-KR" altLang="en-US" sz="4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522" y="2687512"/>
            <a:ext cx="108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프로젝트에서는 다양한 환경적 요소를 고려하여 신호 세기 기반 위치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측위법을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개선하고 이를 이용한 사용자 위치 제공 서비스를 갖춘 출석체크 앱을 개발하고자 한다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22" y="3743036"/>
            <a:ext cx="320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연구의 목표 및 내용</a:t>
            </a:r>
            <a:endParaRPr lang="ko-KR" altLang="en-US" sz="4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3522" y="4450922"/>
            <a:ext cx="1085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비콘과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사용자의 단말기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사용자의 단말기를 사용하여 한정된 공간 내 사용자의 위치를 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1m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 내로 정밀 측정한다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개발의 범위는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비콘에서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받아온 신호를 토대로 사용자의 위치를 추적하는 알고리즘 개발과 위치를 알려주는 어플리케이션 개발을 범위로 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5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SE 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보고서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6887" y="597644"/>
            <a:ext cx="160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문제 정의서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523" y="2609539"/>
            <a:ext cx="3674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연구의 추진전략 및 방법</a:t>
            </a:r>
            <a:endParaRPr lang="ko-KR" altLang="en-US" sz="4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522" y="3253564"/>
            <a:ext cx="108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실험 장소를 설정 후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비콘을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설치하여 패킷을 정제해보고 다양한 수학적 지식과 논문 분석을 기반으로 위치 추적 정밀도를 높일 수 있는 알고리즘을 개발하여 구현한다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3522" y="4082255"/>
            <a:ext cx="108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실험은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비콘의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패킷 정보와 다른 휴대폰의 블루투스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브로드캐스팅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신호를 함께 분석한다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기존에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비콘의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큰 오차범위로 인해 세밀한 위치 추적이 어려웠던 문제점을 해결하고자 한다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82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SE 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보고서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96887" y="597644"/>
            <a:ext cx="2569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요구사항 명세서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84010"/>
              </p:ext>
            </p:extLst>
          </p:nvPr>
        </p:nvGraphicFramePr>
        <p:xfrm>
          <a:off x="1407886" y="1368552"/>
          <a:ext cx="9376228" cy="503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185">
                  <a:extLst>
                    <a:ext uri="{9D8B030D-6E8A-4147-A177-3AD203B41FA5}">
                      <a16:colId xmlns:a16="http://schemas.microsoft.com/office/drawing/2014/main" val="4154018100"/>
                    </a:ext>
                  </a:extLst>
                </a:gridCol>
                <a:gridCol w="757151">
                  <a:extLst>
                    <a:ext uri="{9D8B030D-6E8A-4147-A177-3AD203B41FA5}">
                      <a16:colId xmlns:a16="http://schemas.microsoft.com/office/drawing/2014/main" val="2182458921"/>
                    </a:ext>
                  </a:extLst>
                </a:gridCol>
                <a:gridCol w="7477892">
                  <a:extLst>
                    <a:ext uri="{9D8B030D-6E8A-4147-A177-3AD203B41FA5}">
                      <a16:colId xmlns:a16="http://schemas.microsoft.com/office/drawing/2014/main" val="2720629067"/>
                    </a:ext>
                  </a:extLst>
                </a:gridCol>
              </a:tblGrid>
              <a:tr h="5872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 분류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기능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5535"/>
                  </a:ext>
                </a:extLst>
              </a:tr>
              <a:tr h="5872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 번호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SFR-001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465676"/>
                  </a:ext>
                </a:extLst>
              </a:tr>
              <a:tr h="5872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 명칭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 위치 추적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119234"/>
                  </a:ext>
                </a:extLst>
              </a:tr>
              <a:tr h="5872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상세설명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정의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사용자의  위치를 추적하여 앱에 표시하여 사용자에게 제공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118590"/>
                  </a:ext>
                </a:extLst>
              </a:tr>
              <a:tr h="5872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세부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사용자의 실시간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정밀위치를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측정하여 서버에 전송하고 해당 위치를 사용자가 볼 수 있도록 지도에 나타내는 기술 구축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사용자가 위치한 실내의 지도를 격자무늬로 표시하고 격자무늬 좌표들 중 사용자의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존재위치가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가장 높은 곳에 사용자의 위치 표시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자신의 위치 외에 주변의 다른 사용자의 위치까지 표현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098876"/>
                  </a:ext>
                </a:extLst>
              </a:tr>
              <a:tr h="5872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산출정보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사용자의 위치 정보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647740"/>
                  </a:ext>
                </a:extLst>
              </a:tr>
              <a:tr h="5872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관련 요구사항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비콘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개가 실험 장소 내에 설치되어 있어야 하며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사용자는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비콘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 가운데에 위치해야 한다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 스마트폰의 블루투스 기능이 켜져 있어야 한다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07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8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SE 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보고서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87" y="597644"/>
            <a:ext cx="160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유스케이스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48" y="1292647"/>
            <a:ext cx="9001504" cy="51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SE 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보고서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86" y="597644"/>
            <a:ext cx="1879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클래스 다이어그램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24"/>
          <a:stretch/>
        </p:blipFill>
        <p:spPr>
          <a:xfrm>
            <a:off x="2787715" y="1173336"/>
            <a:ext cx="6616570" cy="542210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787714" y="1173337"/>
            <a:ext cx="4870385" cy="61736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87713" y="1790701"/>
            <a:ext cx="2451037" cy="9048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787713" y="4381500"/>
            <a:ext cx="2184337" cy="2213939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00562" y="2695575"/>
            <a:ext cx="471488" cy="168592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934200" y="4991100"/>
            <a:ext cx="2470085" cy="1604339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358566" y="1173335"/>
            <a:ext cx="45719" cy="381776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181850" y="2419351"/>
            <a:ext cx="2176716" cy="723899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181850" y="3143251"/>
            <a:ext cx="476249" cy="1847848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72050" y="4441824"/>
            <a:ext cx="2209800" cy="285438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934200" y="4724397"/>
            <a:ext cx="247650" cy="26670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972050" y="4724397"/>
            <a:ext cx="247650" cy="1871042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34200" y="1790702"/>
            <a:ext cx="723899" cy="628648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238750" y="2315789"/>
            <a:ext cx="1695450" cy="396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934200" y="2419349"/>
            <a:ext cx="247650" cy="27622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781299" y="2696853"/>
            <a:ext cx="1719262" cy="5790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219700" y="6577325"/>
            <a:ext cx="1714500" cy="216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87714" y="2747831"/>
            <a:ext cx="1719264" cy="163715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226843" y="1794186"/>
            <a:ext cx="1707356" cy="52643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958013" y="2692089"/>
            <a:ext cx="2233362" cy="1739899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224335" y="4720912"/>
            <a:ext cx="1695832" cy="1852928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662162" y="1169850"/>
            <a:ext cx="1702820" cy="124601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658099" y="3139366"/>
            <a:ext cx="1700467" cy="185521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7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  <p:bldP spid="36" grpId="1" animBg="1"/>
      <p:bldP spid="37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SE 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보고서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86" y="597644"/>
            <a:ext cx="1879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클래스 다이어그램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9" t="18163" r="152" b="36125"/>
          <a:stretch/>
        </p:blipFill>
        <p:spPr>
          <a:xfrm>
            <a:off x="2347236" y="1756228"/>
            <a:ext cx="7497527" cy="42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SE 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보고서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86" y="597644"/>
            <a:ext cx="189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시퀀스 다이어그램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78" y="1520974"/>
            <a:ext cx="8471644" cy="477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chemeClr val="accent5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46124" y="319648"/>
            <a:ext cx="109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7500" y="333974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문제 정의</a:t>
            </a:r>
            <a:endParaRPr lang="ko-KR" altLang="en-US" sz="2800" dirty="0">
              <a:solidFill>
                <a:schemeClr val="bg1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343150" y="1932228"/>
            <a:ext cx="1333500" cy="133350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29250" y="1932228"/>
            <a:ext cx="1333500" cy="1333500"/>
          </a:xfrm>
          <a:prstGeom prst="roundRect">
            <a:avLst>
              <a:gd name="adj" fmla="val 35715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9950" y="1915006"/>
            <a:ext cx="1333500" cy="1333500"/>
          </a:xfrm>
          <a:prstGeom prst="roundRect">
            <a:avLst>
              <a:gd name="adj" fmla="val 35715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87500" y="5842007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SE </a:t>
            </a:r>
            <a:r>
              <a:rPr lang="ko-KR" altLang="en-US" sz="2800" dirty="0" smtClean="0"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보고서</a:t>
            </a:r>
            <a:endParaRPr lang="ko-KR" altLang="en-US" sz="2800" dirty="0">
              <a:solidFill>
                <a:schemeClr val="bg1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343150" y="4434490"/>
            <a:ext cx="1333500" cy="1333500"/>
          </a:xfrm>
          <a:prstGeom prst="roundRect">
            <a:avLst>
              <a:gd name="adj" fmla="val 35715"/>
            </a:avLst>
          </a:prstGeom>
          <a:blipFill>
            <a:blip r:embed="rId6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429250" y="4434490"/>
            <a:ext cx="1333500" cy="1333500"/>
          </a:xfrm>
          <a:prstGeom prst="roundRect">
            <a:avLst>
              <a:gd name="adj" fmla="val 35715"/>
            </a:avLst>
          </a:prstGeom>
          <a:blipFill>
            <a:blip r:embed="rId7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489950" y="4417268"/>
            <a:ext cx="1333500" cy="1333500"/>
          </a:xfrm>
          <a:prstGeom prst="roundRect">
            <a:avLst>
              <a:gd name="adj" fmla="val 35715"/>
            </a:avLst>
          </a:prstGeom>
          <a:blipFill>
            <a:blip r:embed="rId8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73600" y="333974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주제 변경</a:t>
            </a:r>
            <a:endParaRPr lang="ko-KR" altLang="en-US" sz="2800" dirty="0">
              <a:solidFill>
                <a:schemeClr val="bg1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59700" y="3322523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변경 사항</a:t>
            </a:r>
            <a:endParaRPr lang="ko-KR" altLang="en-US" sz="2800" dirty="0">
              <a:solidFill>
                <a:schemeClr val="bg1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73600" y="5842007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프로토</a:t>
            </a:r>
            <a:r>
              <a:rPr lang="ko-KR" altLang="en-US" sz="2800" dirty="0" smtClean="0"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타입</a:t>
            </a:r>
            <a:endParaRPr lang="ko-KR" altLang="en-US" sz="2800" dirty="0">
              <a:solidFill>
                <a:schemeClr val="bg1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59700" y="582478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결론 및 마무리</a:t>
            </a:r>
            <a:endParaRPr lang="ko-KR" altLang="en-US" sz="2800" dirty="0">
              <a:solidFill>
                <a:schemeClr val="bg1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739900" y="319648"/>
            <a:ext cx="8712200" cy="923330"/>
            <a:chOff x="1879600" y="319648"/>
            <a:chExt cx="8712200" cy="92333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879600" y="319648"/>
              <a:ext cx="8712200" cy="9233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0147696" y="899582"/>
              <a:ext cx="88504" cy="885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10147696" y="737061"/>
              <a:ext cx="88504" cy="885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0147696" y="571301"/>
              <a:ext cx="88504" cy="885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2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프로토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 타입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3" name="녹화_2020_05_30_18_36_41_9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36816" y="1173336"/>
            <a:ext cx="3118368" cy="523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3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3092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결론 및 마무리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796717" y="2284162"/>
            <a:ext cx="6328234" cy="29736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졸업프로젝트에 있어서 출석체크 기능보다는 위치 정확도 기능이 중요도가 높으므로 위치정확도가 잘 표현되도록 앱을 구성해야 한다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7384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chemeClr val="accent5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910181" y="1504950"/>
            <a:ext cx="3382011" cy="6642478"/>
            <a:chOff x="4401467" y="435512"/>
            <a:chExt cx="3389069" cy="5904960"/>
          </a:xfrm>
          <a:scene3d>
            <a:camera prst="isometricOffAxis2Top"/>
            <a:lightRig rig="threePt" dir="t"/>
          </a:scene3d>
        </p:grpSpPr>
        <p:sp>
          <p:nvSpPr>
            <p:cNvPr id="8" name="직사각형 7"/>
            <p:cNvSpPr/>
            <p:nvPr/>
          </p:nvSpPr>
          <p:spPr>
            <a:xfrm>
              <a:off x="4401467" y="666750"/>
              <a:ext cx="3389066" cy="5058032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6200000">
              <a:off x="3143523" y="1693459"/>
              <a:ext cx="5904960" cy="3389066"/>
            </a:xfrm>
            <a:prstGeom prst="roundRect">
              <a:avLst>
                <a:gd name="adj" fmla="val 10179"/>
              </a:avLst>
            </a:prstGeom>
            <a:solidFill>
              <a:schemeClr val="tx1">
                <a:alpha val="18000"/>
              </a:schemeClr>
            </a:solidFill>
            <a:ln>
              <a:solidFill>
                <a:schemeClr val="bg1"/>
              </a:solidFill>
            </a:ln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5889860" y="5826487"/>
              <a:ext cx="412280" cy="412280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양쪽 모서리가 둥근 사각형 10"/>
            <p:cNvSpPr/>
            <p:nvPr/>
          </p:nvSpPr>
          <p:spPr>
            <a:xfrm>
              <a:off x="5889860" y="517032"/>
              <a:ext cx="412280" cy="45826"/>
            </a:xfrm>
            <a:prstGeom prst="round2Same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783507" y="510668"/>
              <a:ext cx="58554" cy="5855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131775" y="764473"/>
            <a:ext cx="5948465" cy="4154984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ln w="3175">
                  <a:noFill/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THANKS</a:t>
            </a:r>
          </a:p>
          <a:p>
            <a:pPr algn="ctr"/>
            <a:r>
              <a:rPr lang="en-US" altLang="ko-KR" sz="8800" dirty="0" smtClean="0">
                <a:ln w="3175">
                  <a:noFill/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FOR</a:t>
            </a:r>
          </a:p>
          <a:p>
            <a:pPr algn="ctr"/>
            <a:r>
              <a:rPr lang="en-US" altLang="ko-KR" sz="8800" dirty="0" smtClean="0">
                <a:ln w="3175">
                  <a:noFill/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WATCHING</a:t>
            </a:r>
            <a:endParaRPr lang="ko-KR" altLang="en-US" sz="8800" dirty="0">
              <a:ln w="3175">
                <a:noFill/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51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문제 정의 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3521" y="1996471"/>
            <a:ext cx="320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주제</a:t>
            </a:r>
            <a:endParaRPr lang="ko-KR" altLang="en-US" sz="4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521" y="2530166"/>
            <a:ext cx="55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 통신을 이용한 위치 정보 파악 출석체크 앱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522" y="4075261"/>
            <a:ext cx="1132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목표</a:t>
            </a:r>
            <a:endParaRPr lang="ko-KR" altLang="en-US" sz="4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521" y="4602351"/>
            <a:ext cx="1053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비콘을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활용한 위치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측위의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정밀도를 높이고 사용자 위치추적어플리케이션을 개발하여 교실 내에서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사용가능한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출석체크 시스템을 제공한다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0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문제 정의 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3521" y="1996471"/>
            <a:ext cx="5865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블루투스 통신 방법</a:t>
            </a:r>
            <a:endParaRPr lang="ko-KR" altLang="en-US" sz="4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521" y="2530166"/>
            <a:ext cx="55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Estimate Beacon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522" y="4075261"/>
            <a:ext cx="5372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블루투스 통신 개발 방향</a:t>
            </a:r>
            <a:endParaRPr lang="ko-KR" altLang="en-US" sz="4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521" y="4602351"/>
            <a:ext cx="1053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Beacon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오차 범위가 크기 때문에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단말기 간의 블루투스 통신의 상관관계를 통해 자세한 위치를 보정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521" y="2786186"/>
            <a:ext cx="55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Broadcast Protocol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10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주제 변경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 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3521" y="1996471"/>
            <a:ext cx="320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이전 주제</a:t>
            </a:r>
            <a:endParaRPr lang="ko-KR" altLang="en-US" sz="4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521" y="2530166"/>
            <a:ext cx="55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Beacon 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기술을 이용한 정밀 위치 추적 기반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길찾기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앱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521" y="3548442"/>
            <a:ext cx="2643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디자인 스프린트</a:t>
            </a:r>
            <a:endParaRPr lang="ko-KR" altLang="en-US" sz="4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9" name="그림 8" descr="EMB00008574426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921" y="3393577"/>
            <a:ext cx="5400675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723520" y="4071662"/>
            <a:ext cx="55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 스프린트는 이전 주제로 진행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56895" y="4440994"/>
            <a:ext cx="1351304" cy="1475304"/>
            <a:chOff x="896596" y="4912544"/>
            <a:chExt cx="1351304" cy="1475304"/>
          </a:xfrm>
        </p:grpSpPr>
        <p:sp>
          <p:nvSpPr>
            <p:cNvPr id="12" name="TextBox 11"/>
            <p:cNvSpPr txBox="1"/>
            <p:nvPr/>
          </p:nvSpPr>
          <p:spPr>
            <a:xfrm>
              <a:off x="896596" y="4912544"/>
              <a:ext cx="1148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4"/>
                  </a:solidFill>
                  <a:latin typeface="열정그자체" panose="020B0600000101010101" pitchFamily="50" charset="-127"/>
                  <a:ea typeface="열정그자체" panose="020B0600000101010101" pitchFamily="50" charset="-127"/>
                </a:rPr>
                <a:t>MONDAY</a:t>
              </a:r>
              <a:endParaRPr lang="ko-KR" altLang="en-US" dirty="0">
                <a:solidFill>
                  <a:schemeClr val="accent4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6596" y="5177916"/>
              <a:ext cx="1148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4"/>
                  </a:solidFill>
                  <a:latin typeface="열정그자체" panose="020B0600000101010101" pitchFamily="50" charset="-127"/>
                  <a:ea typeface="열정그자체" panose="020B0600000101010101" pitchFamily="50" charset="-127"/>
                </a:rPr>
                <a:t>TUESDAY</a:t>
              </a:r>
              <a:endParaRPr lang="ko-KR" altLang="en-US" dirty="0">
                <a:solidFill>
                  <a:schemeClr val="accent4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596" y="5458116"/>
              <a:ext cx="1351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4"/>
                  </a:solidFill>
                  <a:latin typeface="열정그자체" panose="020B0600000101010101" pitchFamily="50" charset="-127"/>
                  <a:ea typeface="열정그자체" panose="020B0600000101010101" pitchFamily="50" charset="-127"/>
                </a:rPr>
                <a:t>WEDNESDAY</a:t>
              </a:r>
              <a:endParaRPr lang="ko-KR" altLang="en-US" dirty="0">
                <a:solidFill>
                  <a:schemeClr val="accent4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596" y="5738316"/>
              <a:ext cx="1148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4"/>
                  </a:solidFill>
                  <a:latin typeface="열정그자체" panose="020B0600000101010101" pitchFamily="50" charset="-127"/>
                  <a:ea typeface="열정그자체" panose="020B0600000101010101" pitchFamily="50" charset="-127"/>
                </a:rPr>
                <a:t>THURSDAY</a:t>
              </a:r>
              <a:endParaRPr lang="ko-KR" altLang="en-US" dirty="0">
                <a:solidFill>
                  <a:schemeClr val="accent4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6596" y="6018516"/>
              <a:ext cx="1148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4"/>
                  </a:solidFill>
                  <a:latin typeface="열정그자체" panose="020B0600000101010101" pitchFamily="50" charset="-127"/>
                  <a:ea typeface="열정그자체" panose="020B0600000101010101" pitchFamily="50" charset="-127"/>
                </a:rPr>
                <a:t>FRIDAY</a:t>
              </a:r>
              <a:endParaRPr lang="ko-KR" altLang="en-US" dirty="0">
                <a:solidFill>
                  <a:schemeClr val="accent4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44772" y="4618246"/>
            <a:ext cx="112123" cy="1105972"/>
            <a:chOff x="870857" y="5152479"/>
            <a:chExt cx="112123" cy="1105972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870857" y="5152479"/>
              <a:ext cx="0" cy="11059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870857" y="5152479"/>
              <a:ext cx="1121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870857" y="6258451"/>
              <a:ext cx="1121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78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주제 변경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 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93687" y="597644"/>
            <a:ext cx="160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디자인 스프린트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96536" y="746616"/>
            <a:ext cx="1148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accent4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MONDAY</a:t>
            </a:r>
            <a:endParaRPr lang="ko-KR" altLang="en-US" sz="1100" dirty="0">
              <a:solidFill>
                <a:schemeClr val="accent4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12" name="그림 11" descr="EMB00008574426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21" y="2511492"/>
            <a:ext cx="5103966" cy="339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EMB00008574426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110" y="2941337"/>
            <a:ext cx="3277506" cy="235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1180721" y="5924116"/>
            <a:ext cx="510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MAP</a:t>
            </a:r>
            <a:endParaRPr lang="ko-KR" altLang="en-US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5110" y="5297714"/>
            <a:ext cx="327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HMW</a:t>
            </a:r>
            <a:endParaRPr lang="ko-KR" altLang="en-US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78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주제 변경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 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3209" y="747514"/>
            <a:ext cx="1148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accent4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TUESDAY</a:t>
            </a:r>
            <a:endParaRPr lang="ko-KR" altLang="en-US" sz="1100" dirty="0">
              <a:solidFill>
                <a:schemeClr val="accent4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6470" y="5153030"/>
            <a:ext cx="943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Crazy 8’s</a:t>
            </a:r>
            <a:endParaRPr lang="ko-KR" altLang="en-US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 descr="EMB00008574426a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70" y="2773846"/>
            <a:ext cx="3150000" cy="237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 descr="EMB00008574426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062" y="2773846"/>
            <a:ext cx="3148996" cy="237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 descr="EMB00008574426c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058" y="2773846"/>
            <a:ext cx="3150000" cy="237918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393687" y="597644"/>
            <a:ext cx="160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디자인 스프린트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4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주제 변경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 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3136" y="5980345"/>
            <a:ext cx="262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Storyboard</a:t>
            </a:r>
            <a:endParaRPr lang="ko-KR" altLang="en-US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2" name="그림 11" descr="EMB00008574426d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73"/>
          <a:stretch/>
        </p:blipFill>
        <p:spPr bwMode="auto">
          <a:xfrm>
            <a:off x="4783136" y="2120157"/>
            <a:ext cx="2625727" cy="3860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2393687" y="597644"/>
            <a:ext cx="160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디자인 스프린트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96536" y="746616"/>
            <a:ext cx="1148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4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WEDNESDAY</a:t>
            </a:r>
            <a:endParaRPr lang="ko-KR" altLang="en-US" sz="1100" dirty="0">
              <a:solidFill>
                <a:schemeClr val="accent4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0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0146" y="334754"/>
            <a:ext cx="666750" cy="666750"/>
          </a:xfrm>
          <a:prstGeom prst="roundRect">
            <a:avLst>
              <a:gd name="adj" fmla="val 35715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25" y="250006"/>
            <a:ext cx="463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주제 변경</a:t>
            </a:r>
            <a:r>
              <a:rPr lang="ko-KR" altLang="en-US" sz="54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 </a:t>
            </a:r>
            <a:endParaRPr lang="ko-KR" altLang="en-US" sz="540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41725" y="5687855"/>
            <a:ext cx="423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Proto type</a:t>
            </a:r>
            <a:endParaRPr lang="ko-KR" altLang="en-US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8" name="그림 7" descr="EMB00008574426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25" y="2267855"/>
            <a:ext cx="198000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EMB00008574426f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02" y="2267855"/>
            <a:ext cx="1980000" cy="3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2393687" y="597644"/>
            <a:ext cx="160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디자인 스프린트</a:t>
            </a:r>
            <a:endParaRPr lang="ko-KR" altLang="en-US" sz="2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96536" y="746616"/>
            <a:ext cx="1148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4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4347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531</Words>
  <Application>Microsoft Office PowerPoint</Application>
  <PresentationFormat>와이드스크린</PresentationFormat>
  <Paragraphs>144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나눔스퀘어_ac</vt:lpstr>
      <vt:lpstr>아리따-돋움(TTF)-Bold</vt:lpstr>
      <vt:lpstr>맑은 고딕</vt:lpstr>
      <vt:lpstr>DX방탄고딕</vt:lpstr>
      <vt:lpstr>Arial</vt:lpstr>
      <vt:lpstr>열정그자체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juha</dc:creator>
  <cp:lastModifiedBy>juha</cp:lastModifiedBy>
  <cp:revision>33</cp:revision>
  <dcterms:created xsi:type="dcterms:W3CDTF">2020-06-12T05:22:25Z</dcterms:created>
  <dcterms:modified xsi:type="dcterms:W3CDTF">2020-06-12T12:07:07Z</dcterms:modified>
</cp:coreProperties>
</file>